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Lst>
  <p:notesMasterIdLst>
    <p:notesMasterId r:id="rId23"/>
  </p:notesMasterIdLst>
  <p:sldIdLst>
    <p:sldId id="256" r:id="rId2"/>
    <p:sldId id="258" r:id="rId3"/>
    <p:sldId id="261" r:id="rId4"/>
    <p:sldId id="286" r:id="rId5"/>
    <p:sldId id="270" r:id="rId6"/>
    <p:sldId id="277" r:id="rId7"/>
    <p:sldId id="262" r:id="rId8"/>
    <p:sldId id="279" r:id="rId9"/>
    <p:sldId id="285" r:id="rId10"/>
    <p:sldId id="278" r:id="rId11"/>
    <p:sldId id="280" r:id="rId12"/>
    <p:sldId id="263" r:id="rId13"/>
    <p:sldId id="269" r:id="rId14"/>
    <p:sldId id="281" r:id="rId15"/>
    <p:sldId id="266" r:id="rId16"/>
    <p:sldId id="272" r:id="rId17"/>
    <p:sldId id="282" r:id="rId18"/>
    <p:sldId id="264" r:id="rId19"/>
    <p:sldId id="283" r:id="rId20"/>
    <p:sldId id="267" r:id="rId21"/>
    <p:sldId id="284"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94727" autoAdjust="0"/>
  </p:normalViewPr>
  <p:slideViewPr>
    <p:cSldViewPr>
      <p:cViewPr>
        <p:scale>
          <a:sx n="59" d="100"/>
          <a:sy n="59" d="100"/>
        </p:scale>
        <p:origin x="-1008" y="2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A45B8B-74AC-4575-A6EA-4D8F064E62AC}" type="datetimeFigureOut">
              <a:rPr lang="ru-RU" smtClean="0"/>
              <a:t>14.03.2012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C2F63E-BC65-4E1C-8F4E-03E2AD80521D}" type="slidenum">
              <a:rPr lang="ru-RU" smtClean="0"/>
              <a:t>‹#›</a:t>
            </a:fld>
            <a:endParaRPr lang="ru-RU"/>
          </a:p>
        </p:txBody>
      </p:sp>
    </p:spTree>
    <p:extLst>
      <p:ext uri="{BB962C8B-B14F-4D97-AF65-F5344CB8AC3E}">
        <p14:creationId xmlns:p14="http://schemas.microsoft.com/office/powerpoint/2010/main" val="1805250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0C2F63E-BC65-4E1C-8F4E-03E2AD80521D}" type="slidenum">
              <a:rPr lang="ru-RU" smtClean="0"/>
              <a:t>1</a:t>
            </a:fld>
            <a:endParaRPr lang="ru-RU"/>
          </a:p>
        </p:txBody>
      </p:sp>
    </p:spTree>
    <p:extLst>
      <p:ext uri="{BB962C8B-B14F-4D97-AF65-F5344CB8AC3E}">
        <p14:creationId xmlns:p14="http://schemas.microsoft.com/office/powerpoint/2010/main" val="2131720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0C2F63E-BC65-4E1C-8F4E-03E2AD80521D}" type="slidenum">
              <a:rPr lang="ru-RU" smtClean="0"/>
              <a:t>17</a:t>
            </a:fld>
            <a:endParaRPr lang="ru-RU"/>
          </a:p>
        </p:txBody>
      </p:sp>
    </p:spTree>
    <p:extLst>
      <p:ext uri="{BB962C8B-B14F-4D97-AF65-F5344CB8AC3E}">
        <p14:creationId xmlns:p14="http://schemas.microsoft.com/office/powerpoint/2010/main" val="84164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53464C23-DD72-49B1-8DAB-9B730825696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253C0A-A7E5-4092-AF89-D0869BAAE5D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F2BD9D-A324-41A2-AE77-837C53137254}"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endParaRPr lang="ru-RU"/>
          </a:p>
        </p:txBody>
      </p:sp>
      <p:sp>
        <p:nvSpPr>
          <p:cNvPr id="9" name="Номер слайда 8"/>
          <p:cNvSpPr>
            <a:spLocks noGrp="1"/>
          </p:cNvSpPr>
          <p:nvPr>
            <p:ph type="sldNum" sz="quarter" idx="15"/>
          </p:nvPr>
        </p:nvSpPr>
        <p:spPr/>
        <p:txBody>
          <a:bodyPr rtlCol="0"/>
          <a:lstStyle/>
          <a:p>
            <a:fld id="{D6F4B4CD-0CE4-41BA-BCA5-EF5A735B3CD2}"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FF8A884F-4569-4C23-8245-439DB70FCCC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957CA6-6F04-466E-B49D-AA2D6F7A3923}"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50291D0-FF51-4C41-A647-0EC20A415861}"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endParaRPr lang="ru-RU"/>
          </a:p>
        </p:txBody>
      </p:sp>
      <p:sp>
        <p:nvSpPr>
          <p:cNvPr id="7" name="Номер слайда 6"/>
          <p:cNvSpPr>
            <a:spLocks noGrp="1"/>
          </p:cNvSpPr>
          <p:nvPr>
            <p:ph type="sldNum" sz="quarter" idx="11"/>
          </p:nvPr>
        </p:nvSpPr>
        <p:spPr/>
        <p:txBody>
          <a:bodyPr rtlCol="0"/>
          <a:lstStyle/>
          <a:p>
            <a:fld id="{8DDB28B6-EEC7-4CAF-AB5D-DED5A2BD7237}"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E9674B1-0E1C-4E8C-A931-4E92F02922F9}"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endParaRPr lang="ru-RU"/>
          </a:p>
        </p:txBody>
      </p:sp>
      <p:sp>
        <p:nvSpPr>
          <p:cNvPr id="22" name="Номер слайда 21"/>
          <p:cNvSpPr>
            <a:spLocks noGrp="1"/>
          </p:cNvSpPr>
          <p:nvPr>
            <p:ph type="sldNum" sz="quarter" idx="15"/>
          </p:nvPr>
        </p:nvSpPr>
        <p:spPr/>
        <p:txBody>
          <a:bodyPr rtlCol="0"/>
          <a:lstStyle/>
          <a:p>
            <a:fld id="{BBF867F0-2438-480F-B9ED-5C42A130E605}"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endParaRPr lang="ru-RU"/>
          </a:p>
        </p:txBody>
      </p:sp>
      <p:sp>
        <p:nvSpPr>
          <p:cNvPr id="18" name="Номер слайда 17"/>
          <p:cNvSpPr>
            <a:spLocks noGrp="1"/>
          </p:cNvSpPr>
          <p:nvPr>
            <p:ph type="sldNum" sz="quarter" idx="11"/>
          </p:nvPr>
        </p:nvSpPr>
        <p:spPr/>
        <p:txBody>
          <a:bodyPr rtlCol="0"/>
          <a:lstStyle/>
          <a:p>
            <a:fld id="{2E2ED244-0E4E-4C42-A164-7E3E16AD946A}"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966712B-20C0-44DE-869F-CE2F4BA0BD0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Admin\Downloads\&#1051;&#1091;&#1095;&#1096;&#1072;&#1103;-&#1082;&#1083;&#1072;&#1089;&#1089;&#1080;&#1082;&#1072;-&#1084;&#1080;&#1088;&#1072;-&#1042;&#1040;&#1052;&#1086;&#1094;&#1072;&#1088;&#1090;-&#1084;&#1091;&#1079;&#1099;&#1082;&#1072;-&#1074;-&#1089;&#1086;&#1074;&#1088;&#1077;&#1084;&#1077;&#1085;&#1085;&#1086;&#1081;-&#1086;&#1073;&#1088;&#1072;&#1073;&#1086;&#1090;&#1082;&#1077;(muzofon.com).mp3" TargetMode="External"/><Relationship Id="rId1" Type="http://schemas.microsoft.com/office/2007/relationships/media" Target="file:///C:\Users\Admin\Downloads\&#1051;&#1091;&#1095;&#1096;&#1072;&#1103;-&#1082;&#1083;&#1072;&#1089;&#1089;&#1080;&#1082;&#1072;-&#1084;&#1080;&#1088;&#1072;-&#1042;&#1040;&#1052;&#1086;&#1094;&#1072;&#1088;&#1090;-&#1084;&#1091;&#1079;&#1099;&#1082;&#1072;-&#1074;-&#1089;&#1086;&#1074;&#1088;&#1077;&#1084;&#1077;&#1085;&#1085;&#1086;&#1081;-&#1086;&#1073;&#1088;&#1072;&#1073;&#1086;&#1090;&#1082;&#1077;(muzofon.com).mp3" TargetMode="Externa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828800" y="1371600"/>
            <a:ext cx="7696200" cy="1600200"/>
          </a:xfrm>
        </p:spPr>
        <p:txBody>
          <a:bodyPr>
            <a:normAutofit/>
          </a:bodyPr>
          <a:lstStyle/>
          <a:p>
            <a:r>
              <a:rPr lang="ru-RU" i="1" dirty="0"/>
              <a:t>Интернет-проект </a:t>
            </a:r>
            <a:r>
              <a:rPr lang="ru-RU" i="1" dirty="0" smtClean="0"/>
              <a:t> (интервью)</a:t>
            </a:r>
            <a:r>
              <a:rPr lang="ru-RU" sz="4000" i="1" dirty="0"/>
              <a:t/>
            </a:r>
            <a:br>
              <a:rPr lang="ru-RU" sz="4000" i="1" dirty="0"/>
            </a:br>
            <a:r>
              <a:rPr lang="ru-RU" sz="4000" i="1" dirty="0"/>
              <a:t>«Герой нашего </a:t>
            </a:r>
            <a:r>
              <a:rPr lang="ru-RU" sz="4000" i="1" dirty="0" smtClean="0"/>
              <a:t>времени»</a:t>
            </a:r>
            <a:endParaRPr lang="ru-RU" sz="2200" i="1" dirty="0"/>
          </a:p>
        </p:txBody>
      </p:sp>
      <p:sp>
        <p:nvSpPr>
          <p:cNvPr id="5123" name="Rectangle 3"/>
          <p:cNvSpPr>
            <a:spLocks noGrp="1" noChangeArrowheads="1"/>
          </p:cNvSpPr>
          <p:nvPr>
            <p:ph type="subTitle" idx="1"/>
          </p:nvPr>
        </p:nvSpPr>
        <p:spPr>
          <a:xfrm>
            <a:off x="4343400" y="4800600"/>
            <a:ext cx="5334000" cy="1752600"/>
          </a:xfrm>
        </p:spPr>
        <p:txBody>
          <a:bodyPr>
            <a:normAutofit/>
          </a:bodyPr>
          <a:lstStyle/>
          <a:p>
            <a:r>
              <a:rPr lang="ru-RU" sz="2000" b="1" u="sng" dirty="0" smtClean="0"/>
              <a:t>Выполнила</a:t>
            </a:r>
            <a:r>
              <a:rPr lang="ru-RU" sz="2000" b="1" u="sng" dirty="0"/>
              <a:t>:</a:t>
            </a:r>
            <a:endParaRPr lang="ru-RU" sz="2000" dirty="0"/>
          </a:p>
          <a:p>
            <a:r>
              <a:rPr lang="ru-RU" sz="2000" dirty="0" smtClean="0"/>
              <a:t>Команда «ЮГ» </a:t>
            </a:r>
            <a:endParaRPr lang="ru-RU" sz="2000" dirty="0"/>
          </a:p>
          <a:p>
            <a:r>
              <a:rPr lang="ru-RU" sz="2000" dirty="0"/>
              <a:t>МОУ гимназии «Юридическая</a:t>
            </a:r>
            <a:r>
              <a:rPr lang="ru-RU" sz="2000" dirty="0" smtClean="0"/>
              <a:t>»</a:t>
            </a:r>
          </a:p>
          <a:p>
            <a:r>
              <a:rPr lang="ru-RU" sz="2000" dirty="0" err="1" smtClean="0"/>
              <a:t>г.Волгодонска</a:t>
            </a:r>
            <a:r>
              <a:rPr lang="ru-RU" sz="2000" dirty="0" smtClean="0"/>
              <a:t> Ростовской обл</a:t>
            </a:r>
            <a:r>
              <a:rPr lang="ru-RU" sz="2000" dirty="0" smtClean="0"/>
              <a:t>.</a:t>
            </a:r>
            <a:endParaRPr lang="ru-RU" sz="2000" dirty="0"/>
          </a:p>
        </p:txBody>
      </p:sp>
      <p:sp>
        <p:nvSpPr>
          <p:cNvPr id="2" name="Прямоугольник 1"/>
          <p:cNvSpPr/>
          <p:nvPr/>
        </p:nvSpPr>
        <p:spPr>
          <a:xfrm>
            <a:off x="2286000" y="3105835"/>
            <a:ext cx="5715000" cy="1077218"/>
          </a:xfrm>
          <a:prstGeom prst="rect">
            <a:avLst/>
          </a:prstGeom>
        </p:spPr>
        <p:txBody>
          <a:bodyPr wrap="square">
            <a:spAutoFit/>
          </a:bodyPr>
          <a:lstStyle/>
          <a:p>
            <a:pPr algn="ctr"/>
            <a:r>
              <a:rPr lang="ru-RU"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ea typeface="SWTOR Trajan" pitchFamily="2" charset="0"/>
              </a:rPr>
              <a:t>Александр Леонтьевич </a:t>
            </a:r>
          </a:p>
          <a:p>
            <a:pPr algn="ctr"/>
            <a:r>
              <a:rPr lang="ru-RU"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ea typeface="SWTOR Trajan" pitchFamily="2" charset="0"/>
              </a:rPr>
              <a:t>Неумывакин</a:t>
            </a:r>
          </a:p>
        </p:txBody>
      </p:sp>
      <p:pic>
        <p:nvPicPr>
          <p:cNvPr id="4" name="Лучшая-классика-мира-ВАМоцарт-музыка-в-современной-обработке(muzofon.com).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533400" y="6096000"/>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1000"/>
                                        <p:tgtEl>
                                          <p:spTgt spid="5122"/>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 calcmode="lin" valueType="num">
                                      <p:cBhvr additive="base">
                                        <p:cTn id="18"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 calcmode="lin" valueType="num">
                                      <p:cBhvr additive="base">
                                        <p:cTn id="2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 calcmode="lin" valueType="num">
                                      <p:cBhvr additive="base">
                                        <p:cTn id="28"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p:cTn id="30" repeatCount="indefinite" fill="remove" display="0">
                  <p:stCondLst>
                    <p:cond delay="indefinite"/>
                  </p:stCondLst>
                  <p:endCondLst>
                    <p:cond evt="onStopAudio" delay="0">
                      <p:tgtEl>
                        <p:sldTgt/>
                      </p:tgtEl>
                    </p:cond>
                  </p:endCondLst>
                </p:cTn>
                <p:tgtEl>
                  <p:spTgt spid="4"/>
                </p:tgtEl>
              </p:cMediaNode>
            </p:audio>
          </p:childTnLst>
        </p:cTn>
      </p:par>
    </p:tnLst>
    <p:bldLst>
      <p:bldP spid="5122" grpId="0"/>
      <p:bldP spid="51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81000" y="304800"/>
            <a:ext cx="8305800" cy="5562600"/>
          </a:xfrm>
        </p:spPr>
        <p:txBody>
          <a:bodyPr/>
          <a:lstStyle/>
          <a:p>
            <a:pPr marL="0" indent="0" algn="just">
              <a:buNone/>
            </a:pPr>
            <a:r>
              <a:rPr lang="ru-RU" sz="1500" dirty="0" smtClean="0"/>
              <a:t> </a:t>
            </a:r>
            <a:r>
              <a:rPr lang="ru-RU" sz="1500" b="1" i="1" dirty="0" smtClean="0"/>
              <a:t>	- Талант. Большое будущее. Эти слова запали мне в душу. Всё свободное время я начал посвящать рисованию. Переносил на бумагу то, что видел: делал графические портреты сослуживцев, зарисовки из флотской жизни. Несколько моих рисунков появились в газете черноморских моряков «Флаг родины». На художественной выставке в Севастополе были показаны четыре моих работы. Газета «Красная звезда» опубликовала очерк, как о необычном самородном художнике.</a:t>
            </a:r>
          </a:p>
          <a:p>
            <a:pPr marL="91440" indent="0" algn="just">
              <a:buNone/>
            </a:pPr>
            <a:r>
              <a:rPr lang="ru-RU" sz="1800" dirty="0" smtClean="0"/>
              <a:t>	</a:t>
            </a:r>
            <a:r>
              <a:rPr lang="ru-RU" sz="1500" dirty="0" smtClean="0"/>
              <a:t>После демобилизации устроился художником в матросский клуб. Там же прошла его первая персональная выставка, которая удивила художников, они не верили</a:t>
            </a:r>
            <a:r>
              <a:rPr lang="ru-RU" sz="1800" dirty="0" smtClean="0"/>
              <a:t>, </a:t>
            </a:r>
            <a:r>
              <a:rPr lang="ru-RU" sz="1500" dirty="0" smtClean="0"/>
              <a:t>что это работы непрофессионала</a:t>
            </a:r>
            <a:r>
              <a:rPr lang="ru-RU" sz="1800" dirty="0" smtClean="0"/>
              <a:t>. </a:t>
            </a:r>
            <a:endParaRPr lang="ru-RU" sz="1800" dirty="0"/>
          </a:p>
        </p:txBody>
      </p:sp>
      <p:pic>
        <p:nvPicPr>
          <p:cNvPr id="1239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2862433"/>
            <a:ext cx="6172200" cy="3385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133600" y="6337012"/>
            <a:ext cx="5029200" cy="338554"/>
          </a:xfrm>
          <a:prstGeom prst="rect">
            <a:avLst/>
          </a:prstGeom>
        </p:spPr>
        <p:txBody>
          <a:bodyPr wrap="square">
            <a:spAutoFit/>
          </a:bodyPr>
          <a:lstStyle/>
          <a:p>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Красная осень. 2006 г. Картон, холодная эмаль</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581875927"/>
      </p:ext>
    </p:extLst>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randombar(horizontal)">
                                      <p:cBhvr>
                                        <p:cTn id="7" dur="10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81000" y="381000"/>
            <a:ext cx="8305800" cy="5638800"/>
          </a:xfrm>
        </p:spPr>
        <p:txBody>
          <a:bodyPr>
            <a:normAutofit fontScale="77500" lnSpcReduction="20000"/>
          </a:bodyPr>
          <a:lstStyle/>
          <a:p>
            <a:pPr marL="0" indent="0">
              <a:buNone/>
            </a:pPr>
            <a:r>
              <a:rPr lang="ru-RU" sz="1400" dirty="0" smtClean="0"/>
              <a:t>		</a:t>
            </a:r>
          </a:p>
          <a:p>
            <a:pPr marL="0" indent="0">
              <a:lnSpc>
                <a:spcPct val="150000"/>
              </a:lnSpc>
              <a:buNone/>
            </a:pPr>
            <a:r>
              <a:rPr lang="ru-RU" sz="1500" dirty="0" smtClean="0"/>
              <a:t>	</a:t>
            </a:r>
            <a:r>
              <a:rPr lang="ru-RU" sz="1900" dirty="0" smtClean="0"/>
              <a:t>Основным недостатком работ Севастопольского периода Неумывакин считает натурализм, который, как он выражается «сковывал по рукам и ногам, не давал взлететь». </a:t>
            </a:r>
          </a:p>
          <a:p>
            <a:pPr marL="0" indent="0">
              <a:lnSpc>
                <a:spcPct val="150000"/>
              </a:lnSpc>
              <a:buNone/>
            </a:pPr>
            <a:r>
              <a:rPr lang="ru-RU" sz="1900" dirty="0" smtClean="0"/>
              <a:t>	</a:t>
            </a:r>
            <a:r>
              <a:rPr lang="ru-RU" sz="1900" b="1" i="1" dirty="0" smtClean="0"/>
              <a:t>- Это было в 1967 году. Я сидел в комнате в общежитии один. И вдруг откуда-то из подсознания ко мне пришли образы. Рисовал ночь напролет, и не мог оторваться. Я победил натурализм. Я взлетел. </a:t>
            </a:r>
          </a:p>
          <a:p>
            <a:pPr marL="0" indent="0">
              <a:lnSpc>
                <a:spcPct val="150000"/>
              </a:lnSpc>
              <a:buNone/>
            </a:pPr>
            <a:endParaRPr lang="ru-RU" sz="1900" b="1" i="1" dirty="0" smtClean="0"/>
          </a:p>
          <a:p>
            <a:pPr marL="0" indent="0" algn="just">
              <a:lnSpc>
                <a:spcPct val="150000"/>
              </a:lnSpc>
              <a:buNone/>
            </a:pPr>
            <a:r>
              <a:rPr lang="ru-RU" sz="1900" dirty="0" smtClean="0"/>
              <a:t>	Вскоре жизнь предоставила художнику шанс испытать свои крепнущие силы в новом деле. Он познакомился с главным архитектором института «</a:t>
            </a:r>
            <a:r>
              <a:rPr lang="ru-RU" sz="1900" dirty="0" err="1" smtClean="0"/>
              <a:t>Союзкурортпроект</a:t>
            </a:r>
            <a:r>
              <a:rPr lang="ru-RU" sz="1900" dirty="0" smtClean="0"/>
              <a:t>» Евгением </a:t>
            </a:r>
            <a:r>
              <a:rPr lang="ru-RU" sz="1900" dirty="0" err="1" smtClean="0"/>
              <a:t>Сердюковым</a:t>
            </a:r>
            <a:r>
              <a:rPr lang="ru-RU" sz="1900" dirty="0" smtClean="0"/>
              <a:t>. Тот предложил ему заняться дизайном интерьеров в Сочи. За девять лет Неумывакин оформил свыше пятнадцати объектов: баров, ресторанов, гостиниц, ателье санаториев. Для художника-монументалиста недостаточно уметь хорошо рисовать на бумаге или холсте. Приходилось осваивать эстетические свойства металла, пластмассы, дерева, камня, стекла штукатурки. Неумывакин доверял только своему опыту, постоянно экспериментировал с различными материалами и технологиями, поэтому и интерьеры получались не похожими ни на какие другие, неповторимыми.</a:t>
            </a:r>
          </a:p>
        </p:txBody>
      </p:sp>
    </p:spTree>
    <p:extLst>
      <p:ext uri="{BB962C8B-B14F-4D97-AF65-F5344CB8AC3E}">
        <p14:creationId xmlns:p14="http://schemas.microsoft.com/office/powerpoint/2010/main" val="1326530513"/>
      </p:ext>
    </p:extLst>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sz="quarter" idx="1"/>
          </p:nvPr>
        </p:nvSpPr>
        <p:spPr>
          <a:xfrm>
            <a:off x="5638800" y="4724400"/>
            <a:ext cx="3200400" cy="2133600"/>
          </a:xfrm>
        </p:spPr>
        <p:txBody>
          <a:bodyPr>
            <a:normAutofit/>
          </a:bodyPr>
          <a:lstStyle/>
          <a:p>
            <a:pPr marL="0" indent="0">
              <a:buNone/>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Вечер. 2005г. Картон, </a:t>
            </a: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масло</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2292" name="Picture 4" descr="picture4s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76200"/>
            <a:ext cx="5029200" cy="6656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anim calcmode="lin" valueType="num">
                                      <p:cBhvr>
                                        <p:cTn id="8"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29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1" name="Rectangle 3"/>
          <p:cNvSpPr>
            <a:spLocks noGrp="1" noChangeArrowheads="1"/>
          </p:cNvSpPr>
          <p:nvPr>
            <p:ph sz="quarter" idx="1"/>
          </p:nvPr>
        </p:nvSpPr>
        <p:spPr>
          <a:xfrm>
            <a:off x="5943600" y="3886200"/>
            <a:ext cx="2743200" cy="3200400"/>
          </a:xfrm>
        </p:spPr>
        <p:txBody>
          <a:bodyPr>
            <a:normAutofit/>
          </a:bodyPr>
          <a:lstStyle/>
          <a:p>
            <a:pPr marL="0" indent="0">
              <a:buNone/>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Похороны соратника. </a:t>
            </a:r>
            <a:endPar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buNone/>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Бумага</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buNone/>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шариковая </a:t>
            </a:r>
          </a:p>
          <a:p>
            <a:pPr marL="0" indent="0">
              <a:buNone/>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паста</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14692" name="Picture 4" descr="2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457200"/>
            <a:ext cx="5486400" cy="617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4693" name="Rectangle 5"/>
          <p:cNvSpPr>
            <a:spLocks noChangeArrowheads="1"/>
          </p:cNvSpPr>
          <p:nvPr/>
        </p:nvSpPr>
        <p:spPr bwMode="auto">
          <a:xfrm>
            <a:off x="5943600" y="457200"/>
            <a:ext cx="2819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400" dirty="0">
                <a:latin typeface="+mn-lt"/>
              </a:rPr>
              <a:t>Эта работа стоила бы Мастеру годами тюрьмы, если бы органы КГБ нашли </a:t>
            </a:r>
            <a:r>
              <a:rPr lang="ru-RU" sz="1400" dirty="0" smtClean="0">
                <a:latin typeface="+mn-lt"/>
              </a:rPr>
              <a:t>ее </a:t>
            </a:r>
            <a:r>
              <a:rPr lang="ru-RU" sz="1400" dirty="0">
                <a:latin typeface="+mn-lt"/>
              </a:rPr>
              <a:t>у художника.</a:t>
            </a:r>
          </a:p>
        </p:txBody>
      </p:sp>
    </p:spTree>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fade">
                                      <p:cBhvr>
                                        <p:cTn id="7" dur="1000">
                                          <p:stCondLst>
                                            <p:cond delay="0"/>
                                          </p:stCondLst>
                                        </p:cTn>
                                        <p:tgtEl>
                                          <p:spTgt spid="11469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animEffect transition="in" filter="fade">
                                      <p:cBhvr>
                                        <p:cTn id="11" dur="1000">
                                          <p:stCondLst>
                                            <p:cond delay="0"/>
                                          </p:stCondLst>
                                        </p:cTn>
                                        <p:tgtEl>
                                          <p:spTgt spid="114691">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animEffect transition="in" filter="fade">
                                      <p:cBhvr>
                                        <p:cTn id="15" dur="1000">
                                          <p:stCondLst>
                                            <p:cond delay="0"/>
                                          </p:stCondLst>
                                        </p:cTn>
                                        <p:tgtEl>
                                          <p:spTgt spid="114691">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4691">
                                            <p:txEl>
                                              <p:pRg st="3" end="3"/>
                                            </p:txEl>
                                          </p:spTgt>
                                        </p:tgtEl>
                                        <p:attrNameLst>
                                          <p:attrName>style.visibility</p:attrName>
                                        </p:attrNameLst>
                                      </p:cBhvr>
                                      <p:to>
                                        <p:strVal val="visible"/>
                                      </p:to>
                                    </p:set>
                                    <p:animEffect transition="in" filter="fade">
                                      <p:cBhvr>
                                        <p:cTn id="19" dur="1000">
                                          <p:stCondLst>
                                            <p:cond delay="0"/>
                                          </p:stCondLst>
                                        </p:cTn>
                                        <p:tgtEl>
                                          <p:spTgt spid="1146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28600" y="76200"/>
            <a:ext cx="8458200" cy="6172200"/>
          </a:xfrm>
        </p:spPr>
        <p:txBody>
          <a:bodyPr>
            <a:normAutofit/>
          </a:bodyPr>
          <a:lstStyle/>
          <a:p>
            <a:pPr marL="0" indent="0">
              <a:buNone/>
            </a:pPr>
            <a:endParaRPr lang="ru-RU" sz="1600" dirty="0" smtClean="0"/>
          </a:p>
          <a:p>
            <a:pPr marL="0" indent="0" algn="just">
              <a:lnSpc>
                <a:spcPct val="150000"/>
              </a:lnSpc>
              <a:buNone/>
            </a:pPr>
            <a:r>
              <a:rPr lang="ru-RU" sz="1600" dirty="0" smtClean="0"/>
              <a:t>	</a:t>
            </a:r>
            <a:r>
              <a:rPr lang="ru-RU" sz="1500" dirty="0" smtClean="0"/>
              <a:t>С сочинским художником однажды захотел познакомиться космонавт Виталий Севастьянов. Герой </a:t>
            </a:r>
            <a:r>
              <a:rPr lang="ru-RU" sz="1500" dirty="0" err="1" smtClean="0"/>
              <a:t>Советсткого</a:t>
            </a:r>
            <a:r>
              <a:rPr lang="ru-RU" sz="1500" dirty="0" smtClean="0"/>
              <a:t> Союза и авангардный художник стали друзьями на долгие годы. </a:t>
            </a:r>
          </a:p>
          <a:p>
            <a:pPr marL="0" indent="0" algn="just">
              <a:lnSpc>
                <a:spcPct val="150000"/>
              </a:lnSpc>
              <a:buNone/>
            </a:pPr>
            <a:r>
              <a:rPr lang="ru-RU" sz="1500" dirty="0" smtClean="0"/>
              <a:t>	В 1972 году прошла большая персональная выставка Неумывакина. Она была открыта полгода вместо положенных двух месяцев. В 1976 проходила вторая выставка. Находившийся в Сочи начальник управления строительства из Волгодонска посмотрел, как художник оформил интерьеры общественных зданий, посетил выставку и предложил ему работу в новом городе.</a:t>
            </a:r>
          </a:p>
          <a:p>
            <a:pPr marL="0" indent="0" algn="just">
              <a:lnSpc>
                <a:spcPct val="150000"/>
              </a:lnSpc>
              <a:buNone/>
            </a:pPr>
            <a:r>
              <a:rPr lang="ru-RU" sz="1500" dirty="0" smtClean="0"/>
              <a:t> 	Александр декорировал кафе, аптеки, детские сады, загс, столовую, магазины. Корреспондент Комсомольской правды, вернувшийся из поездки по Европе, написал, что кафе «Надежда» украсило бы любую столицу мира. Неумывакин оформил его в духе старинной русской трапезной, одна из стен которой представлялась экраном звездолета, с невероятной скоростью мчащегося во Вселенной.</a:t>
            </a:r>
            <a:endParaRPr lang="ru-RU" sz="1500" dirty="0"/>
          </a:p>
          <a:p>
            <a:pPr marL="0" indent="0" algn="just">
              <a:lnSpc>
                <a:spcPct val="150000"/>
              </a:lnSpc>
              <a:buNone/>
            </a:pPr>
            <a:r>
              <a:rPr lang="ru-RU" sz="1500" dirty="0" smtClean="0">
                <a:solidFill>
                  <a:schemeClr val="tx1"/>
                </a:solidFill>
              </a:rPr>
              <a:t>	Неумывакин </a:t>
            </a:r>
            <a:r>
              <a:rPr lang="ru-RU" sz="1500" dirty="0">
                <a:solidFill>
                  <a:schemeClr val="tx1"/>
                </a:solidFill>
              </a:rPr>
              <a:t>много лет ведет занятия в одной из гимназий города: на уроках общается с детьми </a:t>
            </a:r>
            <a:r>
              <a:rPr lang="ru-RU" sz="1500" dirty="0" smtClean="0"/>
              <a:t>«</a:t>
            </a:r>
            <a:r>
              <a:rPr lang="ru-RU" sz="1500" dirty="0" smtClean="0">
                <a:solidFill>
                  <a:schemeClr val="tx1"/>
                </a:solidFill>
              </a:rPr>
              <a:t>как </a:t>
            </a:r>
            <a:r>
              <a:rPr lang="ru-RU" sz="1500" dirty="0">
                <a:solidFill>
                  <a:schemeClr val="tx1"/>
                </a:solidFill>
              </a:rPr>
              <a:t>равный с </a:t>
            </a:r>
            <a:r>
              <a:rPr lang="ru-RU" sz="1500" dirty="0" smtClean="0">
                <a:solidFill>
                  <a:schemeClr val="tx1"/>
                </a:solidFill>
              </a:rPr>
              <a:t>равными», </a:t>
            </a:r>
            <a:r>
              <a:rPr lang="ru-RU" sz="1500" dirty="0">
                <a:solidFill>
                  <a:schemeClr val="tx1"/>
                </a:solidFill>
              </a:rPr>
              <a:t>рисует и обычно тут же дарит им портреты. Трём </a:t>
            </a:r>
            <a:r>
              <a:rPr lang="ru-RU" sz="1500" dirty="0" err="1">
                <a:solidFill>
                  <a:schemeClr val="tx1"/>
                </a:solidFill>
              </a:rPr>
              <a:t>Волгодонским</a:t>
            </a:r>
            <a:r>
              <a:rPr lang="ru-RU" sz="1500" dirty="0">
                <a:solidFill>
                  <a:schemeClr val="tx1"/>
                </a:solidFill>
              </a:rPr>
              <a:t> школам он передал галереи своих работ.</a:t>
            </a:r>
            <a:endParaRPr lang="ru-RU" sz="1500" dirty="0" smtClean="0"/>
          </a:p>
        </p:txBody>
      </p:sp>
    </p:spTree>
    <p:extLst>
      <p:ext uri="{BB962C8B-B14F-4D97-AF65-F5344CB8AC3E}">
        <p14:creationId xmlns:p14="http://schemas.microsoft.com/office/powerpoint/2010/main" val="3609150249"/>
      </p:ext>
    </p:extLst>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5" name="Rectangle 3"/>
          <p:cNvSpPr>
            <a:spLocks noGrp="1" noChangeArrowheads="1"/>
          </p:cNvSpPr>
          <p:nvPr>
            <p:ph sz="quarter" idx="1"/>
          </p:nvPr>
        </p:nvSpPr>
        <p:spPr>
          <a:xfrm>
            <a:off x="5715000" y="4191000"/>
            <a:ext cx="3200400" cy="2895600"/>
          </a:xfrm>
        </p:spPr>
        <p:txBody>
          <a:bodyPr>
            <a:normAutofit/>
          </a:bodyPr>
          <a:lstStyle/>
          <a:p>
            <a:pPr marL="0" indent="0">
              <a:buNone/>
            </a:pPr>
            <a:r>
              <a:rPr lang="ru-RU"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Алексанр</a:t>
            </a: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Пушкин. 1996г. Картон, </a:t>
            </a: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масло</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10596" name="Picture 4" descr="pictures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52400"/>
            <a:ext cx="4858407" cy="655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p:cTn id="7" dur="1000" fill="hold"/>
                                        <p:tgtEl>
                                          <p:spTgt spid="11059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059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05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3" name="Rectangle 3"/>
          <p:cNvSpPr>
            <a:spLocks noGrp="1" noChangeArrowheads="1"/>
          </p:cNvSpPr>
          <p:nvPr>
            <p:ph sz="quarter" idx="1"/>
          </p:nvPr>
        </p:nvSpPr>
        <p:spPr>
          <a:xfrm>
            <a:off x="5181600" y="4419600"/>
            <a:ext cx="3733800" cy="1981200"/>
          </a:xfrm>
        </p:spPr>
        <p:txBody>
          <a:bodyPr>
            <a:normAutofit/>
          </a:bodyPr>
          <a:lstStyle/>
          <a:p>
            <a:pPr marL="0" indent="0">
              <a:buNone/>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Зеленая бутылка. </a:t>
            </a: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2005г. </a:t>
            </a:r>
          </a:p>
          <a:p>
            <a:pPr marL="0" indent="0">
              <a:buNone/>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Картон</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масло</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17764" name="Picture 4" descr="pictures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381000"/>
            <a:ext cx="4653365" cy="624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fade">
                                      <p:cBhvr>
                                        <p:cTn id="7" dur="500">
                                          <p:stCondLst>
                                            <p:cond delay="0"/>
                                          </p:stCondLst>
                                        </p:cTn>
                                        <p:tgtEl>
                                          <p:spTgt spid="11776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17763">
                                            <p:txEl>
                                              <p:pRg st="1" end="1"/>
                                            </p:txEl>
                                          </p:spTgt>
                                        </p:tgtEl>
                                        <p:attrNameLst>
                                          <p:attrName>style.visibility</p:attrName>
                                        </p:attrNameLst>
                                      </p:cBhvr>
                                      <p:to>
                                        <p:strVal val="visible"/>
                                      </p:to>
                                    </p:set>
                                    <p:animEffect transition="in" filter="fade">
                                      <p:cBhvr>
                                        <p:cTn id="11" dur="500">
                                          <p:stCondLst>
                                            <p:cond delay="0"/>
                                          </p:stCondLst>
                                        </p:cTn>
                                        <p:tgtEl>
                                          <p:spTgt spid="1177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52400" y="228600"/>
            <a:ext cx="8534400" cy="6705600"/>
          </a:xfrm>
        </p:spPr>
        <p:txBody>
          <a:bodyPr>
            <a:noAutofit/>
          </a:bodyPr>
          <a:lstStyle/>
          <a:p>
            <a:pPr marL="0" indent="0" algn="just">
              <a:lnSpc>
                <a:spcPct val="150000"/>
              </a:lnSpc>
              <a:buNone/>
            </a:pPr>
            <a:r>
              <a:rPr lang="ru-RU" sz="1500" dirty="0"/>
              <a:t>	</a:t>
            </a:r>
            <a:r>
              <a:rPr lang="ru-RU" sz="1500" dirty="0" smtClean="0"/>
              <a:t>Источником своей невероятной авторской плодовитости Неумывакин называет связь с потусторонними мирами, с Богом. Оттуда было ему надиктовано более 24 тысяч стихотворений.</a:t>
            </a:r>
          </a:p>
          <a:p>
            <a:pPr marL="0" indent="0" algn="just">
              <a:lnSpc>
                <a:spcPct val="170000"/>
              </a:lnSpc>
              <a:buNone/>
            </a:pPr>
            <a:r>
              <a:rPr lang="ru-RU" sz="1500" dirty="0"/>
              <a:t>	</a:t>
            </a:r>
            <a:r>
              <a:rPr lang="ru-RU" sz="1500" dirty="0" smtClean="0"/>
              <a:t>Своё творчество поэт называет </a:t>
            </a:r>
            <a:r>
              <a:rPr lang="ru-RU" sz="1500" i="1" dirty="0" err="1" smtClean="0"/>
              <a:t>окаёмом</a:t>
            </a:r>
            <a:r>
              <a:rPr lang="ru-RU" sz="1500" dirty="0" smtClean="0"/>
              <a:t>. </a:t>
            </a:r>
          </a:p>
          <a:p>
            <a:pPr marL="0" indent="0" algn="just">
              <a:lnSpc>
                <a:spcPct val="170000"/>
              </a:lnSpc>
              <a:buNone/>
            </a:pPr>
            <a:r>
              <a:rPr lang="ru-RU" sz="1500" dirty="0" smtClean="0"/>
              <a:t>	</a:t>
            </a:r>
            <a:r>
              <a:rPr lang="ru-RU" sz="1500" b="1" i="1" dirty="0" smtClean="0"/>
              <a:t>- «</a:t>
            </a:r>
            <a:r>
              <a:rPr lang="ru-RU" sz="1500" b="1" i="1" dirty="0" err="1" smtClean="0"/>
              <a:t>Окаём</a:t>
            </a:r>
            <a:r>
              <a:rPr lang="ru-RU" sz="1500" b="1" i="1" dirty="0" smtClean="0"/>
              <a:t>» - древнее славянское слово, - означает кайму горизонта, которую человек, видит, поднявшись на вершину кургана. </a:t>
            </a:r>
            <a:r>
              <a:rPr lang="ru-RU" sz="1500" b="1" i="1" dirty="0" err="1" smtClean="0"/>
              <a:t>Окаёмы</a:t>
            </a:r>
            <a:r>
              <a:rPr lang="ru-RU" sz="1500" b="1" i="1" dirty="0" smtClean="0"/>
              <a:t> можно только у нас в донской степи наблюдать. </a:t>
            </a:r>
          </a:p>
          <a:p>
            <a:pPr marL="0" indent="0" algn="just">
              <a:lnSpc>
                <a:spcPct val="170000"/>
              </a:lnSpc>
              <a:buNone/>
            </a:pPr>
            <a:r>
              <a:rPr lang="ru-RU" sz="1500" b="1" i="1" dirty="0" smtClean="0"/>
              <a:t>	</a:t>
            </a:r>
            <a:r>
              <a:rPr lang="ru-RU" sz="1500" dirty="0" smtClean="0"/>
              <a:t>Представляемое им направление в искусстве Неумывакин называет </a:t>
            </a:r>
            <a:r>
              <a:rPr lang="ru-RU" sz="1500" b="1" i="1" dirty="0" err="1" smtClean="0"/>
              <a:t>этернелизмом</a:t>
            </a:r>
            <a:r>
              <a:rPr lang="ru-RU" sz="1500" dirty="0" smtClean="0"/>
              <a:t>. Свои работы в духе </a:t>
            </a:r>
            <a:r>
              <a:rPr lang="ru-RU" sz="1500" dirty="0" err="1" smtClean="0"/>
              <a:t>этернелизма</a:t>
            </a:r>
            <a:r>
              <a:rPr lang="ru-RU" sz="1500" dirty="0" smtClean="0"/>
              <a:t> он представил в 2001 году Париже на персональной выставке. Критик с мировым именем </a:t>
            </a:r>
            <a:r>
              <a:rPr lang="ru-RU" sz="1500" dirty="0" err="1" smtClean="0"/>
              <a:t>Ратимир</a:t>
            </a:r>
            <a:r>
              <a:rPr lang="ru-RU" sz="1500" dirty="0" smtClean="0"/>
              <a:t> Павлович так отозвался об этих работах: «</a:t>
            </a:r>
            <a:r>
              <a:rPr lang="ru-RU" sz="1500" dirty="0" err="1" smtClean="0"/>
              <a:t>Александрисимус</a:t>
            </a:r>
            <a:r>
              <a:rPr lang="ru-RU" sz="1500" dirty="0" smtClean="0"/>
              <a:t> открывает мир, неведомый землянам - мир метафизики. И в каждой новой работе </a:t>
            </a:r>
            <a:r>
              <a:rPr lang="ru-RU" sz="1500" dirty="0" err="1" smtClean="0"/>
              <a:t>Александрисимус</a:t>
            </a:r>
            <a:r>
              <a:rPr lang="ru-RU" sz="1500" dirty="0" smtClean="0"/>
              <a:t> непредсказуем». На выставке присутствовали мэр Парижа, его заместитель, министр культуры, искусствоведы, художники, ценители живописи. Пока проходила выставка, художник жил в предместье Парижа в замке французского миллионера, крупного предпринимателя, ценителя, коллекционера Жака </a:t>
            </a:r>
            <a:r>
              <a:rPr lang="ru-RU" sz="1500" dirty="0" err="1" smtClean="0"/>
              <a:t>Бензария</a:t>
            </a:r>
            <a:r>
              <a:rPr lang="ru-RU" sz="1500" dirty="0" smtClean="0"/>
              <a:t>. За это время написал ещё 60 полотен и 150 графических работ.</a:t>
            </a:r>
          </a:p>
          <a:p>
            <a:pPr marL="0" indent="0" algn="just">
              <a:lnSpc>
                <a:spcPct val="170000"/>
              </a:lnSpc>
              <a:buNone/>
            </a:pPr>
            <a:r>
              <a:rPr lang="ru-RU" sz="1500" b="1" i="1" dirty="0"/>
              <a:t>	</a:t>
            </a:r>
            <a:endParaRPr lang="ru-RU" sz="1500" b="1" i="1" dirty="0" smtClean="0">
              <a:effectLst/>
            </a:endParaRPr>
          </a:p>
          <a:p>
            <a:pPr marL="0" indent="0" algn="just">
              <a:buNone/>
            </a:pPr>
            <a:r>
              <a:rPr lang="ru-RU" sz="1500" dirty="0" smtClean="0">
                <a:effectLst/>
              </a:rPr>
              <a:t>	</a:t>
            </a:r>
          </a:p>
          <a:p>
            <a:pPr marL="0" indent="0" algn="just">
              <a:buNone/>
            </a:pPr>
            <a:endParaRPr lang="ru-RU" sz="1500" b="1" i="1" dirty="0" smtClean="0">
              <a:effectLst/>
            </a:endParaRPr>
          </a:p>
          <a:p>
            <a:pPr marL="0" indent="0" algn="just">
              <a:buNone/>
            </a:pPr>
            <a:endParaRPr lang="ru-RU" sz="1500" dirty="0" smtClean="0"/>
          </a:p>
          <a:p>
            <a:pPr marL="0" indent="0" algn="just">
              <a:buNone/>
            </a:pPr>
            <a:endParaRPr lang="ru-RU" sz="1500" dirty="0"/>
          </a:p>
        </p:txBody>
      </p:sp>
    </p:spTree>
    <p:extLst>
      <p:ext uri="{BB962C8B-B14F-4D97-AF65-F5344CB8AC3E}">
        <p14:creationId xmlns:p14="http://schemas.microsoft.com/office/powerpoint/2010/main" val="1781166596"/>
      </p:ext>
    </p:extLst>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sz="quarter" idx="1"/>
          </p:nvPr>
        </p:nvSpPr>
        <p:spPr>
          <a:xfrm>
            <a:off x="5791200" y="4800600"/>
            <a:ext cx="3124199" cy="3695700"/>
          </a:xfrm>
        </p:spPr>
        <p:txBody>
          <a:bodyPr>
            <a:normAutofit/>
          </a:bodyPr>
          <a:lstStyle/>
          <a:p>
            <a:pPr marL="0" indent="0">
              <a:buNone/>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Окоём</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1993г. Картон, перо, </a:t>
            </a: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белила</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3316" name="Picture 4" descr="pictures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76200"/>
            <a:ext cx="5262563" cy="655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331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331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81000" y="533400"/>
            <a:ext cx="8229600" cy="1219200"/>
          </a:xfrm>
        </p:spPr>
        <p:txBody>
          <a:bodyPr>
            <a:normAutofit fontScale="77500" lnSpcReduction="20000"/>
          </a:bodyPr>
          <a:lstStyle/>
          <a:p>
            <a:pPr marL="0" indent="0" algn="just">
              <a:lnSpc>
                <a:spcPct val="170000"/>
              </a:lnSpc>
              <a:buNone/>
            </a:pPr>
            <a:r>
              <a:rPr lang="ru-RU" sz="2100" b="1" i="1" dirty="0" smtClean="0"/>
              <a:t>	</a:t>
            </a:r>
            <a:r>
              <a:rPr lang="ru-RU" sz="2100" b="1" i="1" dirty="0" smtClean="0">
                <a:effectLst/>
              </a:rPr>
              <a:t>- Я самый богатый человек на земле. Собранная в мастерской коллекция моих работ, насчитывающая 10 тысяч произведений, стоит около 100000000 долларов. </a:t>
            </a:r>
          </a:p>
          <a:p>
            <a:pPr marL="0" indent="0" algn="just">
              <a:buNone/>
            </a:pPr>
            <a:endParaRPr lang="ru-RU" sz="1500" dirty="0" smtClean="0">
              <a:effectLst/>
            </a:endParaRPr>
          </a:p>
        </p:txBody>
      </p:sp>
      <p:pic>
        <p:nvPicPr>
          <p:cNvPr id="1249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533743"/>
            <a:ext cx="3286125" cy="50956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81000" y="1945481"/>
            <a:ext cx="4648200" cy="3901068"/>
          </a:xfrm>
          <a:prstGeom prst="rect">
            <a:avLst/>
          </a:prstGeom>
        </p:spPr>
        <p:txBody>
          <a:bodyPr wrap="square">
            <a:spAutoFit/>
          </a:bodyPr>
          <a:lstStyle/>
          <a:p>
            <a:pPr algn="just">
              <a:lnSpc>
                <a:spcPct val="150000"/>
              </a:lnSpc>
            </a:pPr>
            <a:r>
              <a:rPr lang="ru-RU" sz="1500" dirty="0" smtClean="0">
                <a:latin typeface="+mn-lt"/>
              </a:rPr>
              <a:t>Александр Леонтьевич - одержимо работоспособный человек. Работает дни напролет, часто забывая о сне и еде. Даже во время беседы он продолжает рисовать картины и редактировать стихи. Если бы не эта особенность, он, наверное, ничего не смог бы сделать, потому что его всё время отвлекают. </a:t>
            </a:r>
          </a:p>
          <a:p>
            <a:pPr algn="just">
              <a:lnSpc>
                <a:spcPct val="150000"/>
              </a:lnSpc>
            </a:pPr>
            <a:r>
              <a:rPr lang="ru-RU" sz="1500" dirty="0" smtClean="0">
                <a:latin typeface="+mn-lt"/>
              </a:rPr>
              <a:t>	Художник редко остается в мастерской один. Туда приходит так много гостей, что даже линолеум истоптан до основания, истерт до дыр. </a:t>
            </a:r>
            <a:endParaRPr lang="ru-RU" sz="1500" dirty="0">
              <a:latin typeface="+mn-lt"/>
            </a:endParaRPr>
          </a:p>
        </p:txBody>
      </p:sp>
    </p:spTree>
    <p:extLst>
      <p:ext uri="{BB962C8B-B14F-4D97-AF65-F5344CB8AC3E}">
        <p14:creationId xmlns:p14="http://schemas.microsoft.com/office/powerpoint/2010/main" val="1104063447"/>
      </p:ext>
    </p:extLst>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additive="base">
                                        <p:cTn id="7" dur="1000" fill="hold"/>
                                        <p:tgtEl>
                                          <p:spTgt spid="124930"/>
                                        </p:tgtEl>
                                        <p:attrNameLst>
                                          <p:attrName>ppt_x</p:attrName>
                                        </p:attrNameLst>
                                      </p:cBhvr>
                                      <p:tavLst>
                                        <p:tav tm="0">
                                          <p:val>
                                            <p:strVal val="#ppt_x"/>
                                          </p:val>
                                        </p:tav>
                                        <p:tav tm="100000">
                                          <p:val>
                                            <p:strVal val="#ppt_x"/>
                                          </p:val>
                                        </p:tav>
                                      </p:tavLst>
                                    </p:anim>
                                    <p:anim calcmode="lin" valueType="num">
                                      <p:cBhvr additive="base">
                                        <p:cTn id="8" dur="1000" fill="hold"/>
                                        <p:tgtEl>
                                          <p:spTgt spid="1249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sz="quarter" idx="1"/>
          </p:nvPr>
        </p:nvSpPr>
        <p:spPr>
          <a:xfrm>
            <a:off x="457200" y="914400"/>
            <a:ext cx="8229600" cy="4572000"/>
          </a:xfrm>
        </p:spPr>
        <p:txBody>
          <a:bodyPr>
            <a:noAutofit/>
          </a:bodyPr>
          <a:lstStyle/>
          <a:p>
            <a:pPr marL="0" indent="0" algn="just">
              <a:lnSpc>
                <a:spcPct val="150000"/>
              </a:lnSpc>
              <a:buNone/>
            </a:pPr>
            <a:r>
              <a:rPr lang="ru-RU" sz="1500" dirty="0" smtClean="0">
                <a:effectLst/>
              </a:rPr>
              <a:t>	В городе Волгодонске живет удивительный человек, настоящий Герой нашего времени, самобытный художник, основоположник нового метафизического направления в живописи, философ, поэт </a:t>
            </a:r>
            <a:r>
              <a:rPr lang="ru-RU" sz="1500" b="1" i="1" u="sng" dirty="0" smtClean="0">
                <a:effectLst>
                  <a:outerShdw blurRad="38100" dist="38100" dir="2700000" algn="tl">
                    <a:srgbClr val="000000">
                      <a:alpha val="43137"/>
                    </a:srgbClr>
                  </a:outerShdw>
                </a:effectLst>
              </a:rPr>
              <a:t>Александр Неумывакин</a:t>
            </a:r>
            <a:r>
              <a:rPr lang="ru-RU" sz="1500" dirty="0" smtClean="0">
                <a:effectLst/>
              </a:rPr>
              <a:t>, чье творчество покорило Москву и Париж. Он является Почетным гражданином города Волгодонска, Почетным профессором МОСУ, член союза художников России, член ЮНЕСКО, член Российского союза профессиональных литераторов, ветеран труда. Александр Неумывакин подарил детям Волгодонска более пяти тысяч портретов, более трех тысяч картин подарено Третьяковской галерее, Севастопольскому художественному музею, Ростовскому художественному музею, </a:t>
            </a:r>
            <a:r>
              <a:rPr lang="ru-RU" sz="1500" dirty="0" err="1" smtClean="0">
                <a:effectLst/>
              </a:rPr>
              <a:t>Волгодонскому</a:t>
            </a:r>
            <a:r>
              <a:rPr lang="ru-RU" sz="1500" dirty="0" smtClean="0">
                <a:effectLst/>
              </a:rPr>
              <a:t> художественному музею, </a:t>
            </a:r>
            <a:r>
              <a:rPr lang="ru-RU" sz="1500" dirty="0" err="1" smtClean="0">
                <a:effectLst/>
              </a:rPr>
              <a:t>Волгодонскому</a:t>
            </a:r>
            <a:r>
              <a:rPr lang="ru-RU" sz="1500" dirty="0" smtClean="0">
                <a:effectLst/>
              </a:rPr>
              <a:t> краеведческому музею.</a:t>
            </a:r>
          </a:p>
          <a:p>
            <a:pPr marL="0" indent="0" algn="just">
              <a:lnSpc>
                <a:spcPct val="150000"/>
              </a:lnSpc>
              <a:buNone/>
            </a:pPr>
            <a:r>
              <a:rPr lang="ru-RU" sz="1800" dirty="0" smtClean="0"/>
              <a:t>	</a:t>
            </a:r>
            <a:r>
              <a:rPr lang="ru-RU" sz="1500" dirty="0" smtClean="0"/>
              <a:t>Именно его жизненный путь, рассказанный самим художником в интервью, я хочу представить в этой работе.</a:t>
            </a:r>
            <a:endParaRPr lang="ru-RU" sz="1500" dirty="0">
              <a:effectLst/>
            </a:endParaRPr>
          </a:p>
        </p:txBody>
      </p:sp>
    </p:spTree>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stCondLst>
                                            <p:cond delay="0"/>
                                          </p:stCondLst>
                                        </p:cTn>
                                        <p:tgtEl>
                                          <p:spTgt spid="717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Effect transition="in" filter="fade">
                                      <p:cBhvr>
                                        <p:cTn id="11" dur="1000">
                                          <p:stCondLst>
                                            <p:cond delay="0"/>
                                          </p:stCondLst>
                                        </p:cTn>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1620" name="Picture 4" descr="pictures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304800"/>
            <a:ext cx="5715000" cy="624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1619" name="Rectangle 3"/>
          <p:cNvSpPr>
            <a:spLocks noGrp="1" noChangeArrowheads="1"/>
          </p:cNvSpPr>
          <p:nvPr>
            <p:ph sz="quarter" idx="1"/>
          </p:nvPr>
        </p:nvSpPr>
        <p:spPr>
          <a:xfrm>
            <a:off x="6324600" y="4572000"/>
            <a:ext cx="2590800" cy="2057400"/>
          </a:xfrm>
        </p:spPr>
        <p:txBody>
          <a:bodyPr>
            <a:normAutofit/>
          </a:bodyPr>
          <a:lstStyle/>
          <a:p>
            <a:pPr marL="0" indent="0">
              <a:buNone/>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Девочка. 2006г. Картон, масло</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1621" name="Rectangle 5"/>
          <p:cNvSpPr>
            <a:spLocks noChangeArrowheads="1"/>
          </p:cNvSpPr>
          <p:nvPr/>
        </p:nvSpPr>
        <p:spPr bwMode="auto">
          <a:xfrm>
            <a:off x="6172200" y="609600"/>
            <a:ext cx="26543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400" dirty="0">
                <a:latin typeface="+mn-lt"/>
              </a:rPr>
              <a:t>Используя секреты старых мастеров, художник умело пользуется </a:t>
            </a:r>
            <a:r>
              <a:rPr lang="ru-RU" sz="1400" dirty="0" smtClean="0">
                <a:latin typeface="+mn-lt"/>
              </a:rPr>
              <a:t>различными </a:t>
            </a:r>
            <a:r>
              <a:rPr lang="ru-RU" sz="1400" dirty="0">
                <a:latin typeface="+mn-lt"/>
              </a:rPr>
              <a:t>приемами.</a:t>
            </a:r>
          </a:p>
        </p:txBody>
      </p:sp>
    </p:spTree>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1620"/>
                                        </p:tgtEl>
                                        <p:attrNameLst>
                                          <p:attrName>style.visibility</p:attrName>
                                        </p:attrNameLst>
                                      </p:cBhvr>
                                      <p:to>
                                        <p:strVal val="visible"/>
                                      </p:to>
                                    </p:set>
                                    <p:anim calcmode="lin" valueType="num">
                                      <p:cBhvr>
                                        <p:cTn id="11" dur="1000" fill="hold"/>
                                        <p:tgtEl>
                                          <p:spTgt spid="111620"/>
                                        </p:tgtEl>
                                        <p:attrNameLst>
                                          <p:attrName>ppt_w</p:attrName>
                                        </p:attrNameLst>
                                      </p:cBhvr>
                                      <p:tavLst>
                                        <p:tav tm="0">
                                          <p:val>
                                            <p:fltVal val="0"/>
                                          </p:val>
                                        </p:tav>
                                        <p:tav tm="100000">
                                          <p:val>
                                            <p:strVal val="#ppt_w"/>
                                          </p:val>
                                        </p:tav>
                                      </p:tavLst>
                                    </p:anim>
                                    <p:anim calcmode="lin" valueType="num">
                                      <p:cBhvr>
                                        <p:cTn id="12" dur="1000" fill="hold"/>
                                        <p:tgtEl>
                                          <p:spTgt spid="111620"/>
                                        </p:tgtEl>
                                        <p:attrNameLst>
                                          <p:attrName>ppt_h</p:attrName>
                                        </p:attrNameLst>
                                      </p:cBhvr>
                                      <p:tavLst>
                                        <p:tav tm="0">
                                          <p:val>
                                            <p:fltVal val="0"/>
                                          </p:val>
                                        </p:tav>
                                        <p:tav tm="100000">
                                          <p:val>
                                            <p:strVal val="#ppt_h"/>
                                          </p:val>
                                        </p:tav>
                                      </p:tavLst>
                                    </p:anim>
                                    <p:anim calcmode="lin" valueType="num">
                                      <p:cBhvr>
                                        <p:cTn id="13" dur="1000" fill="hold"/>
                                        <p:tgtEl>
                                          <p:spTgt spid="111620"/>
                                        </p:tgtEl>
                                        <p:attrNameLst>
                                          <p:attrName>style.rotation</p:attrName>
                                        </p:attrNameLst>
                                      </p:cBhvr>
                                      <p:tavLst>
                                        <p:tav tm="0">
                                          <p:val>
                                            <p:fltVal val="90"/>
                                          </p:val>
                                        </p:tav>
                                        <p:tav tm="100000">
                                          <p:val>
                                            <p:fltVal val="0"/>
                                          </p:val>
                                        </p:tav>
                                      </p:tavLst>
                                    </p:anim>
                                    <p:animEffect transition="in" filter="fade">
                                      <p:cBhvr>
                                        <p:cTn id="14" dur="1000"/>
                                        <p:tgtEl>
                                          <p:spTgt spid="111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52400"/>
            <a:ext cx="8229600" cy="4419600"/>
          </a:xfrm>
        </p:spPr>
        <p:txBody>
          <a:bodyPr/>
          <a:lstStyle/>
          <a:p>
            <a:pPr marL="0" indent="0" algn="just">
              <a:lnSpc>
                <a:spcPct val="150000"/>
              </a:lnSpc>
              <a:buNone/>
            </a:pPr>
            <a:r>
              <a:rPr lang="ru-RU" sz="1500" dirty="0" smtClean="0">
                <a:effectLst/>
              </a:rPr>
              <a:t>	Велика заслуга Александра Леонтьевича – своим искусством и добрыми делами он прославляет и превозносит культуру нашего города. Внёс свой вклад также в развитие в духовный рост нации, за что награжден Дипломом Комитета молодежных организаций СССР, Почетной грамотой Министра культуры РФ за выдающийся вклад в дело развития страны и мира. Издано более 30 сборников стихов и поэм, которые находятся во всех крупных библиотечных центрах России.</a:t>
            </a:r>
          </a:p>
          <a:p>
            <a:pPr marL="0" indent="0" algn="just">
              <a:lnSpc>
                <a:spcPct val="150000"/>
              </a:lnSpc>
              <a:buNone/>
            </a:pPr>
            <a:r>
              <a:rPr lang="ru-RU" sz="1500" dirty="0" smtClean="0">
                <a:effectLst/>
              </a:rPr>
              <a:t>	Мы гордимся тем, что такой великий человек живёт среди нас, </a:t>
            </a:r>
            <a:r>
              <a:rPr lang="ru-RU" sz="1500" dirty="0" err="1" smtClean="0">
                <a:effectLst/>
              </a:rPr>
              <a:t>волгодончан</a:t>
            </a:r>
            <a:r>
              <a:rPr lang="ru-RU" sz="1500" dirty="0" smtClean="0">
                <a:effectLst/>
              </a:rPr>
              <a:t>, и оставляет неизгладимый след в истории родного города. Александр Неумывакин – истинный герой нашего времени.</a:t>
            </a:r>
          </a:p>
        </p:txBody>
      </p:sp>
      <p:pic>
        <p:nvPicPr>
          <p:cNvPr id="1280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69097" y="3352800"/>
            <a:ext cx="4688903" cy="31915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37690972"/>
      </p:ext>
    </p:extLst>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7" name="Picture 7" descr="neumivaki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533400"/>
            <a:ext cx="4912240"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6" name="Picture 6" descr="src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8600" y="3657599"/>
            <a:ext cx="4648200" cy="31745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4" descr="25102010279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1" y="3613696"/>
            <a:ext cx="2590800" cy="32539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8"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86400" y="304800"/>
            <a:ext cx="2895600" cy="3245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rot="21262840">
            <a:off x="-331338" y="2271820"/>
            <a:ext cx="9735354" cy="175432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ea typeface="SWTOR Trajan" pitchFamily="2" charset="0"/>
              </a:rPr>
              <a:t>Александр Леонтьевич </a:t>
            </a:r>
          </a:p>
          <a:p>
            <a:pPr algn="ct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ea typeface="SWTOR Trajan" pitchFamily="2" charset="0"/>
              </a:rPr>
              <a:t>Неумывакин</a:t>
            </a:r>
          </a:p>
        </p:txBody>
      </p:sp>
    </p:spTree>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47"/>
                                        </p:tgtEl>
                                        <p:attrNameLst>
                                          <p:attrName>style.visibility</p:attrName>
                                        </p:attrNameLst>
                                      </p:cBhvr>
                                      <p:to>
                                        <p:strVal val="visible"/>
                                      </p:to>
                                    </p:set>
                                    <p:anim calcmode="lin" valueType="num">
                                      <p:cBhvr additive="base">
                                        <p:cTn id="7" dur="1000" fill="hold"/>
                                        <p:tgtEl>
                                          <p:spTgt spid="10247"/>
                                        </p:tgtEl>
                                        <p:attrNameLst>
                                          <p:attrName>ppt_x</p:attrName>
                                        </p:attrNameLst>
                                      </p:cBhvr>
                                      <p:tavLst>
                                        <p:tav tm="0">
                                          <p:val>
                                            <p:strVal val="#ppt_x"/>
                                          </p:val>
                                        </p:tav>
                                        <p:tav tm="100000">
                                          <p:val>
                                            <p:strVal val="#ppt_x"/>
                                          </p:val>
                                        </p:tav>
                                      </p:tavLst>
                                    </p:anim>
                                    <p:anim calcmode="lin" valueType="num">
                                      <p:cBhvr additive="base">
                                        <p:cTn id="8" dur="1000" fill="hold"/>
                                        <p:tgtEl>
                                          <p:spTgt spid="1024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6" presetClass="entr" presetSubtype="16" fill="hold" nodeType="afterEffect">
                                  <p:stCondLst>
                                    <p:cond delay="0"/>
                                  </p:stCondLst>
                                  <p:childTnLst>
                                    <p:set>
                                      <p:cBhvr>
                                        <p:cTn id="11" dur="1" fill="hold">
                                          <p:stCondLst>
                                            <p:cond delay="0"/>
                                          </p:stCondLst>
                                        </p:cTn>
                                        <p:tgtEl>
                                          <p:spTgt spid="10248"/>
                                        </p:tgtEl>
                                        <p:attrNameLst>
                                          <p:attrName>style.visibility</p:attrName>
                                        </p:attrNameLst>
                                      </p:cBhvr>
                                      <p:to>
                                        <p:strVal val="visible"/>
                                      </p:to>
                                    </p:set>
                                    <p:animEffect transition="in" filter="circle(in)">
                                      <p:cBhvr>
                                        <p:cTn id="12" dur="1000"/>
                                        <p:tgtEl>
                                          <p:spTgt spid="10248"/>
                                        </p:tgtEl>
                                      </p:cBhvr>
                                    </p:animEffect>
                                  </p:childTnLst>
                                </p:cTn>
                              </p:par>
                            </p:childTnLst>
                          </p:cTn>
                        </p:par>
                        <p:par>
                          <p:cTn id="13" fill="hold">
                            <p:stCondLst>
                              <p:cond delay="2000"/>
                            </p:stCondLst>
                            <p:childTnLst>
                              <p:par>
                                <p:cTn id="14" presetID="45"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ppt_w</p:attrName>
                                        </p:attrNameLst>
                                      </p:cBhvr>
                                      <p:tavLst>
                                        <p:tav tm="0" fmla="#ppt_w*sin(2.5*pi*$)">
                                          <p:val>
                                            <p:fltVal val="0"/>
                                          </p:val>
                                        </p:tav>
                                        <p:tav tm="100000">
                                          <p:val>
                                            <p:fltVal val="1"/>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42" presetClass="entr" presetSubtype="0" fill="hold" nodeType="afterEffect">
                                  <p:stCondLst>
                                    <p:cond delay="0"/>
                                  </p:stCondLst>
                                  <p:childTnLst>
                                    <p:set>
                                      <p:cBhvr>
                                        <p:cTn id="21" dur="1" fill="hold">
                                          <p:stCondLst>
                                            <p:cond delay="0"/>
                                          </p:stCondLst>
                                        </p:cTn>
                                        <p:tgtEl>
                                          <p:spTgt spid="10246"/>
                                        </p:tgtEl>
                                        <p:attrNameLst>
                                          <p:attrName>style.visibility</p:attrName>
                                        </p:attrNameLst>
                                      </p:cBhvr>
                                      <p:to>
                                        <p:strVal val="visible"/>
                                      </p:to>
                                    </p:set>
                                    <p:animEffect transition="in" filter="fade">
                                      <p:cBhvr>
                                        <p:cTn id="22" dur="1000"/>
                                        <p:tgtEl>
                                          <p:spTgt spid="10246"/>
                                        </p:tgtEl>
                                      </p:cBhvr>
                                    </p:animEffect>
                                    <p:anim calcmode="lin" valueType="num">
                                      <p:cBhvr>
                                        <p:cTn id="23" dur="1000" fill="hold"/>
                                        <p:tgtEl>
                                          <p:spTgt spid="10246"/>
                                        </p:tgtEl>
                                        <p:attrNameLst>
                                          <p:attrName>ppt_x</p:attrName>
                                        </p:attrNameLst>
                                      </p:cBhvr>
                                      <p:tavLst>
                                        <p:tav tm="0">
                                          <p:val>
                                            <p:strVal val="#ppt_x"/>
                                          </p:val>
                                        </p:tav>
                                        <p:tav tm="100000">
                                          <p:val>
                                            <p:strVal val="#ppt_x"/>
                                          </p:val>
                                        </p:tav>
                                      </p:tavLst>
                                    </p:anim>
                                    <p:anim calcmode="lin" valueType="num">
                                      <p:cBhvr>
                                        <p:cTn id="24" dur="1000" fill="hold"/>
                                        <p:tgtEl>
                                          <p:spTgt spid="10246"/>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fltVal val="0"/>
                                          </p:val>
                                        </p:tav>
                                        <p:tav tm="100000">
                                          <p:val>
                                            <p:strVal val="#ppt_w"/>
                                          </p:val>
                                        </p:tav>
                                      </p:tavLst>
                                    </p:anim>
                                    <p:anim calcmode="lin" valueType="num">
                                      <p:cBhvr>
                                        <p:cTn id="29" dur="1000" fill="hold"/>
                                        <p:tgtEl>
                                          <p:spTgt spid="3"/>
                                        </p:tgtEl>
                                        <p:attrNameLst>
                                          <p:attrName>ppt_h</p:attrName>
                                        </p:attrNameLst>
                                      </p:cBhvr>
                                      <p:tavLst>
                                        <p:tav tm="0">
                                          <p:val>
                                            <p:fltVal val="0"/>
                                          </p:val>
                                        </p:tav>
                                        <p:tav tm="100000">
                                          <p:val>
                                            <p:strVal val="#ppt_h"/>
                                          </p:val>
                                        </p:tav>
                                      </p:tavLst>
                                    </p:anim>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371600"/>
            <a:ext cx="8229600" cy="4724400"/>
          </a:xfrm>
        </p:spPr>
        <p:txBody>
          <a:bodyPr>
            <a:normAutofit fontScale="25000" lnSpcReduction="20000"/>
          </a:bodyPr>
          <a:lstStyle/>
          <a:p>
            <a:pPr marL="0" indent="0" algn="just">
              <a:lnSpc>
                <a:spcPct val="150000"/>
              </a:lnSpc>
              <a:buNone/>
            </a:pPr>
            <a:r>
              <a:rPr lang="ru-RU" sz="1500" dirty="0" smtClean="0"/>
              <a:t>	</a:t>
            </a:r>
            <a:r>
              <a:rPr lang="ru-RU" sz="6000" dirty="0" smtClean="0"/>
              <a:t>Родился 14 марта 1943 года в Дагестане в ауле Старое Тамар-</a:t>
            </a:r>
            <a:r>
              <a:rPr lang="ru-RU" sz="6000" dirty="0" err="1" smtClean="0"/>
              <a:t>Тюбе</a:t>
            </a:r>
            <a:r>
              <a:rPr lang="ru-RU" sz="6000" dirty="0" smtClean="0"/>
              <a:t>, где и прошло детство. В 1960 году окончил школу. Поступил в Астраханский рыбный техникум на судостроительное отделение. В том же году ушел из техникума на курсы трактористов. В 1961 — строительство Волго-Балтийского канала. В 1962 году был призван в ряды Военно-Морского флота. Много рисовал. В газете черноморских моряков — «Флаг Родины», публиковал свои рисунки. 1965 г. — первая персональная выставка. Занимался оформлением города-курорта Сочи. В 1972 и 1976 годах — последовали другие персональные выставки. В 1977 году получил приглашение на работу в г. Волгодонск. В том же году был принят в Объединение молодых художников при Союзе Художников СССР. В 1978г. — участие во Всесоюзных выставках: «По родной стране» и «Молодая Гвардия». 1978г. — персональная выставка в Москве.</a:t>
            </a:r>
          </a:p>
          <a:p>
            <a:pPr marL="0" indent="0" algn="just">
              <a:lnSpc>
                <a:spcPct val="150000"/>
              </a:lnSpc>
              <a:buNone/>
            </a:pPr>
            <a:r>
              <a:rPr lang="ru-RU" sz="6000" dirty="0" smtClean="0"/>
              <a:t>	Одной из лучших своих картин художник считает  «Озеро нирваны»:</a:t>
            </a:r>
          </a:p>
          <a:p>
            <a:pPr marL="0" indent="0" algn="just">
              <a:lnSpc>
                <a:spcPct val="150000"/>
              </a:lnSpc>
              <a:buNone/>
            </a:pPr>
            <a:r>
              <a:rPr lang="ru-RU" sz="6000" b="1" i="1" dirty="0" smtClean="0"/>
              <a:t>- Бог явил мне картину во сне. К этому озеру приближались Будда, Христос и Магомет. Но дошел я один. </a:t>
            </a:r>
          </a:p>
        </p:txBody>
      </p:sp>
    </p:spTree>
    <p:extLst>
      <p:ext uri="{BB962C8B-B14F-4D97-AF65-F5344CB8AC3E}">
        <p14:creationId xmlns:p14="http://schemas.microsoft.com/office/powerpoint/2010/main" val="1429363113"/>
      </p:ext>
    </p:extLst>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3"/>
          <p:cNvSpPr>
            <a:spLocks noGrp="1" noChangeArrowheads="1"/>
          </p:cNvSpPr>
          <p:nvPr>
            <p:ph sz="quarter" idx="1"/>
          </p:nvPr>
        </p:nvSpPr>
        <p:spPr>
          <a:xfrm>
            <a:off x="5406501" y="4191000"/>
            <a:ext cx="3356499" cy="3429000"/>
          </a:xfrm>
        </p:spPr>
        <p:txBody>
          <a:bodyPr>
            <a:normAutofit/>
          </a:bodyPr>
          <a:lstStyle/>
          <a:p>
            <a:pPr marL="0" indent="0">
              <a:buNone/>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Матерь </a:t>
            </a:r>
            <a:endPar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buNone/>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человеческая. </a:t>
            </a:r>
          </a:p>
          <a:p>
            <a:pPr marL="0" indent="0">
              <a:buNone/>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Картон</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масло</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15716" name="Picture 4" descr="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52400"/>
            <a:ext cx="5029200" cy="662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p:cTn id="7" dur="500" fill="hold"/>
                                        <p:tgtEl>
                                          <p:spTgt spid="1157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5715">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 calcmode="lin" valueType="num">
                                      <p:cBhvr>
                                        <p:cTn id="12" dur="500" fill="hold"/>
                                        <p:tgtEl>
                                          <p:spTgt spid="11571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5715">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 calcmode="lin" valueType="num">
                                      <p:cBhvr>
                                        <p:cTn id="17" dur="500" fill="hold"/>
                                        <p:tgtEl>
                                          <p:spTgt spid="11571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1571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81000" y="152400"/>
            <a:ext cx="8534400" cy="6248400"/>
          </a:xfrm>
        </p:spPr>
        <p:txBody>
          <a:bodyPr/>
          <a:lstStyle/>
          <a:p>
            <a:pPr marL="0" indent="0">
              <a:buNone/>
            </a:pPr>
            <a:endParaRPr lang="ru-RU" sz="1500" dirty="0" smtClean="0">
              <a:effectLst/>
            </a:endParaRPr>
          </a:p>
          <a:p>
            <a:pPr marL="0" indent="0" algn="just">
              <a:buNone/>
            </a:pPr>
            <a:r>
              <a:rPr lang="ru-RU" sz="1500" dirty="0"/>
              <a:t>	</a:t>
            </a:r>
            <a:r>
              <a:rPr lang="ru-RU" sz="1500" dirty="0" smtClean="0">
                <a:effectLst/>
              </a:rPr>
              <a:t>Он считает не случайным то, что его мать звали Марией, а отец был плотником и то, что он был седьмым ребенком своих родителей: семь - магическая цифра. Название родного села </a:t>
            </a:r>
            <a:r>
              <a:rPr lang="ru-RU" sz="1500" dirty="0" err="1" smtClean="0">
                <a:effectLst/>
              </a:rPr>
              <a:t>Тамаза-Тюбэ</a:t>
            </a:r>
            <a:r>
              <a:rPr lang="ru-RU" sz="1500" dirty="0" smtClean="0">
                <a:effectLst/>
              </a:rPr>
              <a:t> он переводит как «там за тебя». </a:t>
            </a:r>
          </a:p>
          <a:p>
            <a:pPr marL="0" indent="0">
              <a:buNone/>
            </a:pPr>
            <a:r>
              <a:rPr lang="ru-RU" sz="1500" b="1" i="1" dirty="0" smtClean="0">
                <a:effectLst/>
              </a:rPr>
              <a:t> 	- Бог всегда расставлял вехи на моём пути.</a:t>
            </a:r>
          </a:p>
          <a:p>
            <a:pPr marL="0" indent="0">
              <a:buNone/>
            </a:pPr>
            <a:endParaRPr lang="ru-RU" sz="1500" dirty="0" smtClean="0"/>
          </a:p>
          <a:p>
            <a:pPr algn="ctr"/>
            <a:endParaRPr lang="ru-RU" dirty="0"/>
          </a:p>
        </p:txBody>
      </p:sp>
      <p:pic>
        <p:nvPicPr>
          <p:cNvPr id="1269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752600"/>
            <a:ext cx="4114800" cy="4838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876800" y="1600200"/>
            <a:ext cx="3886200" cy="4708981"/>
          </a:xfrm>
          <a:prstGeom prst="rect">
            <a:avLst/>
          </a:prstGeom>
        </p:spPr>
        <p:txBody>
          <a:bodyPr wrap="square">
            <a:spAutoFit/>
          </a:bodyPr>
          <a:lstStyle/>
          <a:p>
            <a:pPr marL="0" indent="0" algn="just">
              <a:buNone/>
            </a:pPr>
            <a:r>
              <a:rPr lang="ru-RU" sz="1500" dirty="0" smtClean="0">
                <a:latin typeface="+mn-lt"/>
              </a:rPr>
              <a:t>	Отец и мать были родом из Сибири. Художник уверен, что разносторонний талант в нем со стороны отца. Он владел многими ремеслами, был и плотником и печником, и стекольщиком, и рыбаком, и охотником. Леонтий Михайлович с удовольствием осваивал любое новое дело. Работал добросовестно, вдумчиво, даже творчески, но едва мог прокормить свою большую семью. В 30-е годы Неумывакины увезли детей от стужи и голода на теплый, благодатный, как им казалось, Кавказ. Но в Хасавьюрте, где они сначала поселились, детям снова было нечего есть. Когда отец уезжал на заработки, мать ходила просить подаяния. Мать - Мера Ангельского Терпения, так Неумывакин понимает это слово.</a:t>
            </a:r>
          </a:p>
        </p:txBody>
      </p:sp>
    </p:spTree>
    <p:extLst>
      <p:ext uri="{BB962C8B-B14F-4D97-AF65-F5344CB8AC3E}">
        <p14:creationId xmlns:p14="http://schemas.microsoft.com/office/powerpoint/2010/main" val="4080913424"/>
      </p:ext>
    </p:extLst>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p:cTn id="7" dur="1000" fill="hold"/>
                                        <p:tgtEl>
                                          <p:spTgt spid="126978"/>
                                        </p:tgtEl>
                                        <p:attrNameLst>
                                          <p:attrName>ppt_w</p:attrName>
                                        </p:attrNameLst>
                                      </p:cBhvr>
                                      <p:tavLst>
                                        <p:tav tm="0">
                                          <p:val>
                                            <p:fltVal val="0"/>
                                          </p:val>
                                        </p:tav>
                                        <p:tav tm="100000">
                                          <p:val>
                                            <p:strVal val="#ppt_w"/>
                                          </p:val>
                                        </p:tav>
                                      </p:tavLst>
                                    </p:anim>
                                    <p:anim calcmode="lin" valueType="num">
                                      <p:cBhvr>
                                        <p:cTn id="8" dur="1000" fill="hold"/>
                                        <p:tgtEl>
                                          <p:spTgt spid="126978"/>
                                        </p:tgtEl>
                                        <p:attrNameLst>
                                          <p:attrName>ppt_h</p:attrName>
                                        </p:attrNameLst>
                                      </p:cBhvr>
                                      <p:tavLst>
                                        <p:tav tm="0">
                                          <p:val>
                                            <p:fltVal val="0"/>
                                          </p:val>
                                        </p:tav>
                                        <p:tav tm="100000">
                                          <p:val>
                                            <p:strVal val="#ppt_h"/>
                                          </p:val>
                                        </p:tav>
                                      </p:tavLst>
                                    </p:anim>
                                    <p:anim calcmode="lin" valueType="num">
                                      <p:cBhvr>
                                        <p:cTn id="9" dur="1000" fill="hold"/>
                                        <p:tgtEl>
                                          <p:spTgt spid="126978"/>
                                        </p:tgtEl>
                                        <p:attrNameLst>
                                          <p:attrName>style.rotation</p:attrName>
                                        </p:attrNameLst>
                                      </p:cBhvr>
                                      <p:tavLst>
                                        <p:tav tm="0">
                                          <p:val>
                                            <p:fltVal val="90"/>
                                          </p:val>
                                        </p:tav>
                                        <p:tav tm="100000">
                                          <p:val>
                                            <p:fltVal val="0"/>
                                          </p:val>
                                        </p:tav>
                                      </p:tavLst>
                                    </p:anim>
                                    <p:animEffect transition="in" filter="fade">
                                      <p:cBhvr>
                                        <p:cTn id="10" dur="1000"/>
                                        <p:tgtEl>
                                          <p:spTgt spid="126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715000" y="4495800"/>
            <a:ext cx="3276600" cy="1295400"/>
          </a:xfrm>
        </p:spPr>
        <p:txBody>
          <a:bodyPr>
            <a:normAutofit/>
          </a:bodyPr>
          <a:lstStyle/>
          <a:p>
            <a:r>
              <a:rPr lang="ru-RU" sz="2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Подруги. 1996г. </a:t>
            </a:r>
            <a:r>
              <a:rPr lang="en-US" sz="2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2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2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Холст, </a:t>
            </a:r>
            <a:r>
              <a:rPr lang="ru-RU" sz="28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масло</a:t>
            </a:r>
            <a:endParaRPr lang="ru-RU" sz="2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1268" name="Picture 4" descr="pictures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381000"/>
            <a:ext cx="5105400" cy="6027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269" name="Rectangle 5"/>
          <p:cNvSpPr>
            <a:spLocks noChangeArrowheads="1"/>
          </p:cNvSpPr>
          <p:nvPr/>
        </p:nvSpPr>
        <p:spPr bwMode="auto">
          <a:xfrm>
            <a:off x="5562600" y="622300"/>
            <a:ext cx="321151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1400" dirty="0">
                <a:latin typeface="+mn-lt"/>
              </a:rPr>
              <a:t>Художник проникает в духовную субстанцию человека отождествляя его с Богом</a:t>
            </a:r>
          </a:p>
        </p:txBody>
      </p:sp>
    </p:spTree>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533400" y="1219200"/>
            <a:ext cx="8001000" cy="4800600"/>
          </a:xfrm>
        </p:spPr>
        <p:txBody>
          <a:bodyPr>
            <a:normAutofit/>
          </a:bodyPr>
          <a:lstStyle/>
          <a:p>
            <a:pPr marL="0" indent="0" algn="just">
              <a:buNone/>
            </a:pPr>
            <a:r>
              <a:rPr lang="ru-RU" sz="1500" b="1" dirty="0" smtClean="0"/>
              <a:t>- </a:t>
            </a:r>
            <a:r>
              <a:rPr lang="ru-RU" sz="1500" b="1" i="1" dirty="0" smtClean="0"/>
              <a:t>Родители ни за что не хвалили и не порицали меня, я рос свободным от их оценок. </a:t>
            </a:r>
          </a:p>
          <a:p>
            <a:pPr algn="just">
              <a:buFontTx/>
              <a:buChar char="-"/>
            </a:pPr>
            <a:endParaRPr lang="ru-RU" sz="1500" b="1" i="1" dirty="0" smtClean="0"/>
          </a:p>
          <a:p>
            <a:pPr marL="0" indent="0" algn="just">
              <a:buNone/>
            </a:pPr>
            <a:r>
              <a:rPr lang="ru-RU" sz="1500" dirty="0" smtClean="0"/>
              <a:t>	Когда мальчику было четыре года, старший брат подарил ему цветные карандаши. Карандаш оставляет след, на чистом листе возникает фигура, рисунок. Мир вымышленных образов и ярких красок надолго захватил впечатлительного восприимчивого ребёнка, заполнил его жизнь. Но постепенно карандаши истерлись, растерялись, заодно пришло время идти в школу, там перед мальчиком впервые открыли книгу. </a:t>
            </a:r>
            <a:endParaRPr lang="ru-RU" sz="1500" dirty="0"/>
          </a:p>
          <a:p>
            <a:pPr marL="0" indent="0" algn="just">
              <a:buNone/>
            </a:pPr>
            <a:r>
              <a:rPr lang="ru-RU" sz="1500" dirty="0" smtClean="0"/>
              <a:t>	Семья перебралась в терскую казачью станицу </a:t>
            </a:r>
            <a:r>
              <a:rPr lang="ru-RU" sz="1500" dirty="0" err="1" smtClean="0"/>
              <a:t>Новоберезякскую</a:t>
            </a:r>
            <a:r>
              <a:rPr lang="ru-RU" sz="1500" dirty="0" smtClean="0"/>
              <a:t>. После скудной природы, бесплодных солончаков </a:t>
            </a:r>
            <a:r>
              <a:rPr lang="ru-RU" sz="1500" dirty="0" err="1" smtClean="0"/>
              <a:t>Тамаза-Тюбэ</a:t>
            </a:r>
            <a:r>
              <a:rPr lang="ru-RU" sz="1500" dirty="0" smtClean="0"/>
              <a:t> она поражала обилием цветов, зелени и фруктов. Кругом звучала лишь русская речь. В станице была довольно большая библиотека: Джек Лондон, Жюль Верн, Майн Рид, </a:t>
            </a:r>
            <a:r>
              <a:rPr lang="ru-RU" sz="1500" dirty="0" err="1" smtClean="0"/>
              <a:t>Фенимор</a:t>
            </a:r>
            <a:r>
              <a:rPr lang="ru-RU" sz="1500" dirty="0" smtClean="0"/>
              <a:t> Купер, Вальтер Скотт, Виктор Гюго, Мопассан, Дюма, Бальзак, Достоевский, Толстой, Чехов, Паустовский, Пришвин, Платонов, Бианки.</a:t>
            </a:r>
          </a:p>
          <a:p>
            <a:pPr marL="0" indent="0" algn="just">
              <a:buNone/>
            </a:pPr>
            <a:r>
              <a:rPr lang="ru-RU" sz="1500" dirty="0" smtClean="0"/>
              <a:t>	</a:t>
            </a:r>
          </a:p>
        </p:txBody>
      </p:sp>
    </p:spTree>
    <p:extLst>
      <p:ext uri="{BB962C8B-B14F-4D97-AF65-F5344CB8AC3E}">
        <p14:creationId xmlns:p14="http://schemas.microsoft.com/office/powerpoint/2010/main" val="3641664140"/>
      </p:ext>
    </p:extLst>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28600" y="304800"/>
            <a:ext cx="4572000" cy="6400800"/>
          </a:xfrm>
        </p:spPr>
        <p:txBody>
          <a:bodyPr>
            <a:noAutofit/>
          </a:bodyPr>
          <a:lstStyle/>
          <a:p>
            <a:pPr marL="0" indent="0" algn="just">
              <a:buNone/>
            </a:pPr>
            <a:r>
              <a:rPr lang="ru-RU" sz="1500" b="1" i="1" dirty="0" smtClean="0"/>
              <a:t> 	</a:t>
            </a:r>
            <a:r>
              <a:rPr lang="ru-RU" sz="1500" dirty="0" smtClean="0"/>
              <a:t>В станице была только семилетка, заканчивал учебу Александр в интернате. </a:t>
            </a:r>
            <a:endParaRPr lang="ru-RU" sz="1500" b="1" i="1" dirty="0" smtClean="0"/>
          </a:p>
          <a:p>
            <a:pPr marL="0" indent="0" algn="just">
              <a:buNone/>
            </a:pPr>
            <a:r>
              <a:rPr lang="ru-RU" sz="1500" b="1" i="1" dirty="0" smtClean="0"/>
              <a:t>	- Однажды я возвращался домой на каникулы. Шел пешком, дорога была длинная. Присел отдохнуть у куста лоха и в метре от себя увидел волка. Хищник меня не тронул, а пошел своей дорогой. </a:t>
            </a:r>
          </a:p>
          <a:p>
            <a:pPr algn="just">
              <a:buFontTx/>
              <a:buChar char="-"/>
            </a:pPr>
            <a:endParaRPr lang="ru-RU" sz="1500" b="1" dirty="0" smtClean="0"/>
          </a:p>
          <a:p>
            <a:pPr marL="0" indent="0" algn="just">
              <a:buNone/>
            </a:pPr>
            <a:r>
              <a:rPr lang="ru-RU" sz="1500" dirty="0" smtClean="0"/>
              <a:t>	После школы он сдал экзамены в московский архитектурный институт, но не прошел по конкурсу. Уехал на Онегу, строил Волго-Балтийский канал. Был слесарем, трактористом, машинистом экскаватора. В 1962 году его призвали во флот, служил в Севастополе связистом.</a:t>
            </a:r>
          </a:p>
          <a:p>
            <a:pPr marL="0" indent="0" algn="just">
              <a:buNone/>
            </a:pPr>
            <a:r>
              <a:rPr lang="ru-RU" sz="1500" dirty="0" smtClean="0"/>
              <a:t>	Александр иногда заходил в матросский клуб, и, случалось, присутствовал на занятиях художественного кружка, но только наблюдал за работой других. Однажды он нарисовал картину, которая называлась 'Дорога, уходящая в даль', и показал её художнику-кружководу.</a:t>
            </a:r>
          </a:p>
          <a:p>
            <a:pPr marL="0" indent="0" algn="just">
              <a:buNone/>
            </a:pPr>
            <a:r>
              <a:rPr lang="ru-RU" sz="1500" dirty="0" smtClean="0"/>
              <a:t> 	«О, Неумывакин, да у Вас талант!» - удивился руководитель кружка. – «У Вас может быть большое будущее».</a:t>
            </a:r>
          </a:p>
          <a:p>
            <a:endParaRPr lang="ru-RU" sz="1500" dirty="0"/>
          </a:p>
        </p:txBody>
      </p:sp>
      <p:pic>
        <p:nvPicPr>
          <p:cNvPr id="12595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15246" y="457200"/>
            <a:ext cx="3903518"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53537343"/>
      </p:ext>
    </p:extLst>
  </p:cSld>
  <p:clrMapOvr>
    <a:masterClrMapping/>
  </p:clrMapOvr>
  <mc:AlternateContent xmlns:mc="http://schemas.openxmlformats.org/markup-compatibility/2006" xmlns:p14="http://schemas.microsoft.com/office/powerpoint/2010/main">
    <mc:Choice Requires="p14">
      <p:transition spd="slow" p14:dur="5000" advTm="25000">
        <p:wipe/>
      </p:transition>
    </mc:Choice>
    <mc:Fallback xmlns="">
      <p:transition spd="slow" advTm="25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barn(inVertical)">
                                      <p:cBhvr>
                                        <p:cTn id="7" dur="1000"/>
                                        <p:tgtEl>
                                          <p:spTgt spid="125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367</TotalTime>
  <Words>205</Words>
  <Application>Microsoft Office PowerPoint</Application>
  <PresentationFormat>Экран (4:3)</PresentationFormat>
  <Paragraphs>73</Paragraphs>
  <Slides>21</Slides>
  <Notes>2</Notes>
  <HiddenSlides>0</HiddenSlides>
  <MMClips>1</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Эркер</vt:lpstr>
      <vt:lpstr>Интернет-проект  (интервью) «Герой нашего времени»</vt:lpstr>
      <vt:lpstr>Презентация PowerPoint</vt:lpstr>
      <vt:lpstr>Презентация PowerPoint</vt:lpstr>
      <vt:lpstr>Презентация PowerPoint</vt:lpstr>
      <vt:lpstr>Презентация PowerPoint</vt:lpstr>
      <vt:lpstr>Презентация PowerPoint</vt:lpstr>
      <vt:lpstr>Подруги. 1996г.  Холст, масло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41</cp:revision>
  <cp:lastPrinted>1601-01-01T00:00:00Z</cp:lastPrinted>
  <dcterms:created xsi:type="dcterms:W3CDTF">1601-01-01T00:00:00Z</dcterms:created>
  <dcterms:modified xsi:type="dcterms:W3CDTF">2012-03-14T19:10:59Z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